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Lato" panose="020B0600000101010101" charset="0"/>
      <p:regular r:id="rId17"/>
      <p:bold r:id="rId18"/>
      <p:italic r:id="rId19"/>
      <p:boldItalic r:id="rId20"/>
    </p:embeddedFont>
    <p:embeddedFont>
      <p:font typeface="Raleway" panose="020B0600000101010101" charset="0"/>
      <p:regular r:id="rId21"/>
      <p:bold r:id="rId22"/>
      <p:italic r:id="rId23"/>
      <p:boldItalic r:id="rId24"/>
    </p:embeddedFont>
    <p:embeddedFont>
      <p:font typeface="Roboto Mono" panose="020B0600000101010101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99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종화" userId="5201d841-49e0-4a2c-8339-5ea7757e7c0c" providerId="ADAL" clId="{EEC59530-4D19-4242-8DBA-82D1D40749AB}"/>
    <pc:docChg chg="undo custSel modSld">
      <pc:chgData name="이종화" userId="5201d841-49e0-4a2c-8339-5ea7757e7c0c" providerId="ADAL" clId="{EEC59530-4D19-4242-8DBA-82D1D40749AB}" dt="2021-04-26T05:29:41.684" v="78" actId="20577"/>
      <pc:docMkLst>
        <pc:docMk/>
      </pc:docMkLst>
      <pc:sldChg chg="modSp">
        <pc:chgData name="이종화" userId="5201d841-49e0-4a2c-8339-5ea7757e7c0c" providerId="ADAL" clId="{EEC59530-4D19-4242-8DBA-82D1D40749AB}" dt="2021-04-26T05:29:41.684" v="78" actId="20577"/>
        <pc:sldMkLst>
          <pc:docMk/>
          <pc:sldMk cId="0" sldId="256"/>
        </pc:sldMkLst>
        <pc:spChg chg="mod">
          <ac:chgData name="이종화" userId="5201d841-49e0-4a2c-8339-5ea7757e7c0c" providerId="ADAL" clId="{EEC59530-4D19-4242-8DBA-82D1D40749AB}" dt="2021-04-26T05:29:41.684" v="78" actId="20577"/>
          <ac:spMkLst>
            <pc:docMk/>
            <pc:sldMk cId="0" sldId="256"/>
            <ac:spMk id="87" creationId="{00000000-0000-0000-0000-000000000000}"/>
          </ac:spMkLst>
        </pc:spChg>
      </pc:sldChg>
      <pc:sldChg chg="addSp delSp modSp">
        <pc:chgData name="이종화" userId="5201d841-49e0-4a2c-8339-5ea7757e7c0c" providerId="ADAL" clId="{EEC59530-4D19-4242-8DBA-82D1D40749AB}" dt="2021-04-26T02:06:01.570" v="76" actId="1036"/>
        <pc:sldMkLst>
          <pc:docMk/>
          <pc:sldMk cId="0" sldId="266"/>
        </pc:sldMkLst>
        <pc:spChg chg="add mod">
          <ac:chgData name="이종화" userId="5201d841-49e0-4a2c-8339-5ea7757e7c0c" providerId="ADAL" clId="{EEC59530-4D19-4242-8DBA-82D1D40749AB}" dt="2021-04-26T02:02:08.516" v="21" actId="1035"/>
          <ac:spMkLst>
            <pc:docMk/>
            <pc:sldMk cId="0" sldId="266"/>
            <ac:spMk id="3" creationId="{C97EF612-3158-4FF7-BBE2-4F9D1AE5EDBC}"/>
          </ac:spMkLst>
        </pc:spChg>
        <pc:spChg chg="add mod">
          <ac:chgData name="이종화" userId="5201d841-49e0-4a2c-8339-5ea7757e7c0c" providerId="ADAL" clId="{EEC59530-4D19-4242-8DBA-82D1D40749AB}" dt="2021-04-26T02:03:55.122" v="50" actId="1076"/>
          <ac:spMkLst>
            <pc:docMk/>
            <pc:sldMk cId="0" sldId="266"/>
            <ac:spMk id="4" creationId="{7AB2E0E3-BF58-4681-96CA-13AD3540C34A}"/>
          </ac:spMkLst>
        </pc:spChg>
        <pc:spChg chg="add mod">
          <ac:chgData name="이종화" userId="5201d841-49e0-4a2c-8339-5ea7757e7c0c" providerId="ADAL" clId="{EEC59530-4D19-4242-8DBA-82D1D40749AB}" dt="2021-04-26T02:02:15.586" v="24" actId="14100"/>
          <ac:spMkLst>
            <pc:docMk/>
            <pc:sldMk cId="0" sldId="266"/>
            <ac:spMk id="11" creationId="{3915AD9F-3A75-4E65-B0E6-066DA4B875B3}"/>
          </ac:spMkLst>
        </pc:spChg>
        <pc:spChg chg="add mod">
          <ac:chgData name="이종화" userId="5201d841-49e0-4a2c-8339-5ea7757e7c0c" providerId="ADAL" clId="{EEC59530-4D19-4242-8DBA-82D1D40749AB}" dt="2021-04-26T02:02:55.842" v="33" actId="14100"/>
          <ac:spMkLst>
            <pc:docMk/>
            <pc:sldMk cId="0" sldId="266"/>
            <ac:spMk id="12" creationId="{F17DF7A3-6B26-4FCE-B113-D4E3B63CC107}"/>
          </ac:spMkLst>
        </pc:spChg>
        <pc:spChg chg="add mod">
          <ac:chgData name="이종화" userId="5201d841-49e0-4a2c-8339-5ea7757e7c0c" providerId="ADAL" clId="{EEC59530-4D19-4242-8DBA-82D1D40749AB}" dt="2021-04-26T02:06:01.570" v="76" actId="1036"/>
          <ac:spMkLst>
            <pc:docMk/>
            <pc:sldMk cId="0" sldId="266"/>
            <ac:spMk id="13" creationId="{593A37A9-05A2-41C3-8F96-E76410A71647}"/>
          </ac:spMkLst>
        </pc:spChg>
        <pc:spChg chg="add mod">
          <ac:chgData name="이종화" userId="5201d841-49e0-4a2c-8339-5ea7757e7c0c" providerId="ADAL" clId="{EEC59530-4D19-4242-8DBA-82D1D40749AB}" dt="2021-04-26T02:04:00.879" v="56"/>
          <ac:spMkLst>
            <pc:docMk/>
            <pc:sldMk cId="0" sldId="266"/>
            <ac:spMk id="15" creationId="{A13B23E6-4A77-43E5-80C5-6894BABE2597}"/>
          </ac:spMkLst>
        </pc:spChg>
        <pc:spChg chg="add mod">
          <ac:chgData name="이종화" userId="5201d841-49e0-4a2c-8339-5ea7757e7c0c" providerId="ADAL" clId="{EEC59530-4D19-4242-8DBA-82D1D40749AB}" dt="2021-04-26T02:04:21.818" v="70" actId="1076"/>
          <ac:spMkLst>
            <pc:docMk/>
            <pc:sldMk cId="0" sldId="266"/>
            <ac:spMk id="16" creationId="{DB348659-275A-4DE6-8F8F-67BD2BC5261B}"/>
          </ac:spMkLst>
        </pc:spChg>
        <pc:spChg chg="add mod">
          <ac:chgData name="이종화" userId="5201d841-49e0-4a2c-8339-5ea7757e7c0c" providerId="ADAL" clId="{EEC59530-4D19-4242-8DBA-82D1D40749AB}" dt="2021-04-26T02:06:01.570" v="76" actId="1036"/>
          <ac:spMkLst>
            <pc:docMk/>
            <pc:sldMk cId="0" sldId="266"/>
            <ac:spMk id="17" creationId="{6102BEE9-B7B0-4C99-B0A7-D5FF51A88821}"/>
          </ac:spMkLst>
        </pc:spChg>
        <pc:spChg chg="mod">
          <ac:chgData name="이종화" userId="5201d841-49e0-4a2c-8339-5ea7757e7c0c" providerId="ADAL" clId="{EEC59530-4D19-4242-8DBA-82D1D40749AB}" dt="2021-04-26T02:05:47.594" v="72" actId="1076"/>
          <ac:spMkLst>
            <pc:docMk/>
            <pc:sldMk cId="0" sldId="266"/>
            <ac:spMk id="193" creationId="{00000000-0000-0000-0000-000000000000}"/>
          </ac:spMkLst>
        </pc:spChg>
        <pc:grpChg chg="del mod">
          <ac:chgData name="이종화" userId="5201d841-49e0-4a2c-8339-5ea7757e7c0c" providerId="ADAL" clId="{EEC59530-4D19-4242-8DBA-82D1D40749AB}" dt="2021-04-26T02:01:16.973" v="10" actId="478"/>
          <ac:grpSpMkLst>
            <pc:docMk/>
            <pc:sldMk cId="0" sldId="266"/>
            <ac:grpSpMk id="194" creationId="{00000000-0000-0000-0000-000000000000}"/>
          </ac:grpSpMkLst>
        </pc:grpChg>
        <pc:picChg chg="add mod">
          <ac:chgData name="이종화" userId="5201d841-49e0-4a2c-8339-5ea7757e7c0c" providerId="ADAL" clId="{EEC59530-4D19-4242-8DBA-82D1D40749AB}" dt="2021-04-26T02:03:05.924" v="38" actId="1076"/>
          <ac:picMkLst>
            <pc:docMk/>
            <pc:sldMk cId="0" sldId="266"/>
            <ac:picMk id="2" creationId="{AA4BB47E-CF62-4715-9CBB-5C7C0F0509D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26d2a90a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26d2a90a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25f31ad3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25f31ad3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25f31ab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25f31ab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25f31abd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25f31abd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25f31abd6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25f31abd6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25f31abd6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25f31abd6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25f31ad3b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25f31ad3b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26d2a90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26d2a90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26d2a90a7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26d2a90a7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26d2a90a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26d2a90a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Google Colab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2021. 0</a:t>
            </a:r>
            <a:r>
              <a:rPr lang="en-US" altLang="ko-KR"/>
              <a:t>9</a:t>
            </a:r>
            <a:r>
              <a:rPr lang="en"/>
              <a:t>.</a:t>
            </a:r>
            <a:r>
              <a:rPr lang="en-US" altLang="ko-KR"/>
              <a:t>07</a:t>
            </a:r>
            <a:br>
              <a:rPr lang="en" dirty="0"/>
            </a:br>
            <a:r>
              <a:rPr lang="en-US" dirty="0"/>
              <a:t>Jonghwa lee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Cells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You can use tab completion to explore attributes of Python objects, as well as to quickly view documentation strings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As an example, if you press Tab after </a:t>
            </a:r>
            <a:r>
              <a:rPr lang="en" dirty="0"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numpy.ra</a:t>
            </a:r>
            <a:r>
              <a:rPr lang="en" dirty="0"/>
              <a:t>, you will see the list of available completions starting with </a:t>
            </a:r>
            <a:r>
              <a:rPr lang="en" dirty="0"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ra</a:t>
            </a:r>
            <a:r>
              <a:rPr lang="en" dirty="0"/>
              <a:t> within the </a:t>
            </a:r>
            <a:r>
              <a:rPr lang="en" dirty="0"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numpy</a:t>
            </a:r>
            <a:r>
              <a:rPr lang="en" dirty="0"/>
              <a:t> module</a:t>
            </a: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1" indent="-298450" algn="l" rtl="0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can see </a:t>
            </a:r>
            <a:r>
              <a:rPr lang="en" dirty="0"/>
              <a:t>a pop-up of its documentation string</a:t>
            </a:r>
            <a:endParaRPr dirty="0"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t="22565" r="49612" b="27566"/>
          <a:stretch/>
        </p:blipFill>
        <p:spPr>
          <a:xfrm>
            <a:off x="3061600" y="3029925"/>
            <a:ext cx="3020799" cy="7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 rotWithShape="1">
          <a:blip r:embed="rId4">
            <a:alphaModFix/>
          </a:blip>
          <a:srcRect t="10325" r="24471" b="57408"/>
          <a:stretch/>
        </p:blipFill>
        <p:spPr>
          <a:xfrm>
            <a:off x="2360650" y="4057800"/>
            <a:ext cx="4422699" cy="101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Cells</a:t>
            </a:r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open the documentation in a persistent pane at the bottom of your screen, add a </a:t>
            </a:r>
            <a:r>
              <a:rPr lang="en"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?</a:t>
            </a:r>
            <a:r>
              <a:rPr lang="en"/>
              <a:t> after the object or method name and run the cell</a:t>
            </a:r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t="1552" b="13167"/>
          <a:stretch/>
        </p:blipFill>
        <p:spPr>
          <a:xfrm>
            <a:off x="1926501" y="2670825"/>
            <a:ext cx="5290998" cy="23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Fetching Notebooks from GitHub</a:t>
            </a:r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You can fetch notebooks from GitHub repositories by searching them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In this lecture, we will upload all the notebooks to repositories by </a:t>
            </a:r>
            <a:r>
              <a:rPr lang="en" dirty="0"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keai-kaist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4BB47E-CF62-4715-9CBB-5C7C0F050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809" y="2643083"/>
            <a:ext cx="3552527" cy="244236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97EF612-3158-4FF7-BBE2-4F9D1AE5EDBC}"/>
              </a:ext>
            </a:extLst>
          </p:cNvPr>
          <p:cNvSpPr/>
          <p:nvPr/>
        </p:nvSpPr>
        <p:spPr>
          <a:xfrm>
            <a:off x="4572000" y="2676456"/>
            <a:ext cx="720841" cy="2069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5AD9F-3A75-4E65-B0E6-066DA4B875B3}"/>
              </a:ext>
            </a:extLst>
          </p:cNvPr>
          <p:cNvSpPr/>
          <p:nvPr/>
        </p:nvSpPr>
        <p:spPr>
          <a:xfrm>
            <a:off x="2441737" y="3162579"/>
            <a:ext cx="354859" cy="12792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7DF7A3-6B26-4FCE-B113-D4E3B63CC107}"/>
              </a:ext>
            </a:extLst>
          </p:cNvPr>
          <p:cNvSpPr/>
          <p:nvPr/>
        </p:nvSpPr>
        <p:spPr>
          <a:xfrm>
            <a:off x="2441737" y="3337227"/>
            <a:ext cx="822070" cy="41381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3A37A9-05A2-41C3-8F96-E76410A71647}"/>
              </a:ext>
            </a:extLst>
          </p:cNvPr>
          <p:cNvSpPr/>
          <p:nvPr/>
        </p:nvSpPr>
        <p:spPr>
          <a:xfrm>
            <a:off x="5664682" y="4053282"/>
            <a:ext cx="132868" cy="12501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B2E0E3-BF58-4681-96CA-13AD3540C34A}"/>
              </a:ext>
            </a:extLst>
          </p:cNvPr>
          <p:cNvSpPr txBox="1"/>
          <p:nvPr/>
        </p:nvSpPr>
        <p:spPr>
          <a:xfrm>
            <a:off x="4371025" y="246704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1A9988"/>
                </a:solidFill>
              </a:rPr>
              <a:t>1</a:t>
            </a:r>
            <a:endParaRPr lang="ko-KR" altLang="en-US" sz="1100" dirty="0">
              <a:solidFill>
                <a:srgbClr val="1A998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3B23E6-4A77-43E5-80C5-6894BABE2597}"/>
              </a:ext>
            </a:extLst>
          </p:cNvPr>
          <p:cNvSpPr txBox="1"/>
          <p:nvPr/>
        </p:nvSpPr>
        <p:spPr>
          <a:xfrm>
            <a:off x="2278666" y="2963105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1A9988"/>
                </a:solidFill>
              </a:rPr>
              <a:t>2</a:t>
            </a:r>
            <a:endParaRPr lang="ko-KR" altLang="en-US" sz="1100" dirty="0">
              <a:solidFill>
                <a:srgbClr val="1A9988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348659-275A-4DE6-8F8F-67BD2BC5261B}"/>
              </a:ext>
            </a:extLst>
          </p:cNvPr>
          <p:cNvSpPr txBox="1"/>
          <p:nvPr/>
        </p:nvSpPr>
        <p:spPr>
          <a:xfrm>
            <a:off x="2259276" y="3212522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1A9988"/>
                </a:solidFill>
              </a:rPr>
              <a:t>3</a:t>
            </a:r>
            <a:endParaRPr lang="ko-KR" altLang="en-US" sz="1100" dirty="0">
              <a:solidFill>
                <a:srgbClr val="1A998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2BEE9-B7B0-4C99-B0A7-D5FF51A88821}"/>
              </a:ext>
            </a:extLst>
          </p:cNvPr>
          <p:cNvSpPr txBox="1"/>
          <p:nvPr/>
        </p:nvSpPr>
        <p:spPr>
          <a:xfrm>
            <a:off x="5483004" y="3847438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1A9988"/>
                </a:solidFill>
              </a:rPr>
              <a:t>4</a:t>
            </a:r>
            <a:endParaRPr lang="ko-KR" altLang="en-US" sz="1100" dirty="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efficiently train a deep learning model, your hardware should be able to deal with </a:t>
            </a:r>
            <a:r>
              <a:rPr lang="en" b="1"/>
              <a:t>a huge amount of data at high speed</a:t>
            </a:r>
            <a:endParaRPr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CPUs are fast but their bandwidth is lower than GPUs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GPUs can perform a large number of  matrix multiplications at a time</a:t>
            </a:r>
            <a:endParaRPr/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 allows you to build and train complex deep learning models on large dataset efficiently</a:t>
            </a:r>
            <a:endParaRPr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However, high-performance GPUs are expensive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requires a lot of hardware</a:t>
            </a:r>
            <a:endParaRPr/>
          </a:p>
        </p:txBody>
      </p:sp>
      <p:grpSp>
        <p:nvGrpSpPr>
          <p:cNvPr id="94" name="Google Shape;94;p14"/>
          <p:cNvGrpSpPr/>
          <p:nvPr/>
        </p:nvGrpSpPr>
        <p:grpSpPr>
          <a:xfrm>
            <a:off x="1179528" y="3624772"/>
            <a:ext cx="6788546" cy="1222273"/>
            <a:chOff x="947700" y="2929175"/>
            <a:chExt cx="6934872" cy="1260075"/>
          </a:xfrm>
        </p:grpSpPr>
        <p:pic>
          <p:nvPicPr>
            <p:cNvPr id="95" name="Google Shape;95;p14"/>
            <p:cNvPicPr preferRelativeResize="0"/>
            <p:nvPr/>
          </p:nvPicPr>
          <p:blipFill rotWithShape="1">
            <a:blip r:embed="rId3">
              <a:alphaModFix/>
            </a:blip>
            <a:srcRect l="2761" t="9309" r="3315" b="5901"/>
            <a:stretch/>
          </p:blipFill>
          <p:spPr>
            <a:xfrm>
              <a:off x="947700" y="2929175"/>
              <a:ext cx="2908050" cy="126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 rotWithShape="1">
            <a:blip r:embed="rId4">
              <a:alphaModFix/>
            </a:blip>
            <a:srcRect l="5470" t="20645" r="5291" b="19146"/>
            <a:stretch/>
          </p:blipFill>
          <p:spPr>
            <a:xfrm>
              <a:off x="4147350" y="2929176"/>
              <a:ext cx="3735222" cy="1260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Google Colab (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</a:t>
            </a:r>
            <a:r>
              <a:rPr lang="en" dirty="0"/>
              <a:t>) is a free Jupyter notebook environment that requires no setup and runs entirely in the cloud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It currently offers the computing services of an NVIDIA Tesla K80 GPU </a:t>
            </a:r>
            <a:r>
              <a:rPr lang="en" b="1" dirty="0"/>
              <a:t>for free</a:t>
            </a:r>
            <a:endParaRPr b="1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You can use the computing services for a maximum of 12 hours at a time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Basically, you are connected to a virtual machine that lives for a maximum of 12 hours at a time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All data including model parameters that aren’t saved to the Google Drive before this period will be lost</a:t>
            </a:r>
            <a:endParaRPr dirty="0"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 to the rescue!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Go to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https://colab.research.google.com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Create a new Python 3 notebook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From the ‘</a:t>
            </a:r>
            <a:r>
              <a:rPr lang="en" i="1" dirty="0"/>
              <a:t>Runtime &gt; Change runtime type’</a:t>
            </a:r>
            <a:r>
              <a:rPr lang="en" dirty="0"/>
              <a:t> menu, assign a hardware accelerator to your notebook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6210000" y="790351"/>
            <a:ext cx="2772676" cy="1904575"/>
            <a:chOff x="3376850" y="667176"/>
            <a:chExt cx="2772676" cy="1904575"/>
          </a:xfrm>
        </p:grpSpPr>
        <p:pic>
          <p:nvPicPr>
            <p:cNvPr id="110" name="Google Shape;11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76850" y="667176"/>
              <a:ext cx="2772676" cy="1904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6"/>
            <p:cNvSpPr/>
            <p:nvPr/>
          </p:nvSpPr>
          <p:spPr>
            <a:xfrm>
              <a:off x="5062883" y="2400520"/>
              <a:ext cx="675300" cy="1317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6"/>
          <p:cNvGrpSpPr/>
          <p:nvPr/>
        </p:nvGrpSpPr>
        <p:grpSpPr>
          <a:xfrm>
            <a:off x="4812551" y="2911051"/>
            <a:ext cx="2175851" cy="1940049"/>
            <a:chOff x="4812551" y="3063451"/>
            <a:chExt cx="2175851" cy="1940049"/>
          </a:xfrm>
        </p:grpSpPr>
        <p:pic>
          <p:nvPicPr>
            <p:cNvPr id="113" name="Google Shape;113;p16"/>
            <p:cNvPicPr preferRelativeResize="0"/>
            <p:nvPr/>
          </p:nvPicPr>
          <p:blipFill rotWithShape="1">
            <a:blip r:embed="rId5">
              <a:alphaModFix/>
            </a:blip>
            <a:srcRect r="52141" b="32106"/>
            <a:stretch/>
          </p:blipFill>
          <p:spPr>
            <a:xfrm>
              <a:off x="4812551" y="3063451"/>
              <a:ext cx="2175851" cy="1940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6"/>
            <p:cNvSpPr/>
            <p:nvPr/>
          </p:nvSpPr>
          <p:spPr>
            <a:xfrm>
              <a:off x="5780900" y="4502050"/>
              <a:ext cx="1173900" cy="151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6"/>
          <p:cNvGrpSpPr/>
          <p:nvPr/>
        </p:nvGrpSpPr>
        <p:grpSpPr>
          <a:xfrm>
            <a:off x="7056774" y="3159013"/>
            <a:ext cx="1925899" cy="1444125"/>
            <a:chOff x="7056774" y="3311413"/>
            <a:chExt cx="1925899" cy="1444125"/>
          </a:xfrm>
        </p:grpSpPr>
        <p:pic>
          <p:nvPicPr>
            <p:cNvPr id="116" name="Google Shape;116;p16"/>
            <p:cNvPicPr preferRelativeResize="0"/>
            <p:nvPr/>
          </p:nvPicPr>
          <p:blipFill rotWithShape="1">
            <a:blip r:embed="rId6">
              <a:alphaModFix/>
            </a:blip>
            <a:srcRect l="29254" t="26537" r="29448" b="23942"/>
            <a:stretch/>
          </p:blipFill>
          <p:spPr>
            <a:xfrm>
              <a:off x="7056774" y="3311413"/>
              <a:ext cx="1925899" cy="1444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6"/>
            <p:cNvSpPr/>
            <p:nvPr/>
          </p:nvSpPr>
          <p:spPr>
            <a:xfrm>
              <a:off x="7241225" y="3995875"/>
              <a:ext cx="993900" cy="742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Notebook is </a:t>
            </a:r>
            <a:r>
              <a:rPr lang="en" b="1"/>
              <a:t>a list of cells</a:t>
            </a:r>
            <a:r>
              <a:rPr lang="en"/>
              <a:t> which contain either </a:t>
            </a:r>
            <a:r>
              <a:rPr lang="en" b="1"/>
              <a:t>explanatory text</a:t>
            </a:r>
            <a:r>
              <a:rPr lang="en"/>
              <a:t> or </a:t>
            </a:r>
            <a:r>
              <a:rPr lang="en" b="1"/>
              <a:t>executable code and its output</a:t>
            </a:r>
            <a:endParaRPr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By clicking a cell, you can select the cell that you want to working with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Text cells help you explain your notebook and code cells you wrote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Code cells contain executable Python code and its output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</a:t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t="5338"/>
          <a:stretch/>
        </p:blipFill>
        <p:spPr>
          <a:xfrm>
            <a:off x="1466550" y="2813450"/>
            <a:ext cx="6214500" cy="6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750" y="3699655"/>
            <a:ext cx="6214501" cy="79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with Cells</a:t>
            </a:r>
            <a:endParaRPr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You can add new code or text cells using the </a:t>
            </a:r>
            <a:r>
              <a:rPr lang="en" b="1" dirty="0"/>
              <a:t>+CODE </a:t>
            </a:r>
            <a:r>
              <a:rPr lang="en" dirty="0"/>
              <a:t>and </a:t>
            </a:r>
            <a:r>
              <a:rPr lang="en" b="1" dirty="0"/>
              <a:t>+TEXT </a:t>
            </a:r>
            <a:r>
              <a:rPr lang="en" dirty="0"/>
              <a:t>buttons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By selecting a cell, you can move up, move down or delete the cell</a:t>
            </a:r>
            <a:endParaRPr dirty="0"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1577038" y="2459938"/>
            <a:ext cx="5989925" cy="782100"/>
            <a:chOff x="2147625" y="2612338"/>
            <a:chExt cx="5989925" cy="782100"/>
          </a:xfrm>
        </p:grpSpPr>
        <p:grpSp>
          <p:nvGrpSpPr>
            <p:cNvPr id="133" name="Google Shape;133;p18"/>
            <p:cNvGrpSpPr/>
            <p:nvPr/>
          </p:nvGrpSpPr>
          <p:grpSpPr>
            <a:xfrm>
              <a:off x="2147625" y="2613838"/>
              <a:ext cx="3090550" cy="779100"/>
              <a:chOff x="729450" y="3675175"/>
              <a:chExt cx="3090550" cy="779100"/>
            </a:xfrm>
          </p:grpSpPr>
          <p:pic>
            <p:nvPicPr>
              <p:cNvPr id="134" name="Google Shape;134;p1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29450" y="3675175"/>
                <a:ext cx="3090550" cy="63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5" name="Google Shape;135;p18"/>
              <p:cNvSpPr txBox="1"/>
              <p:nvPr/>
            </p:nvSpPr>
            <p:spPr>
              <a:xfrm>
                <a:off x="994625" y="4307875"/>
                <a:ext cx="2560200" cy="1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latin typeface="Lato"/>
                    <a:ea typeface="Lato"/>
                    <a:cs typeface="Lato"/>
                    <a:sym typeface="Lato"/>
                  </a:rPr>
                  <a:t>Buttons that appear when you hover between cells</a:t>
                </a:r>
                <a:endParaRPr sz="800" b="1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6" name="Google Shape;136;p18"/>
              <p:cNvSpPr/>
              <p:nvPr/>
            </p:nvSpPr>
            <p:spPr>
              <a:xfrm>
                <a:off x="1816385" y="4137300"/>
                <a:ext cx="939000" cy="1707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18"/>
            <p:cNvGrpSpPr/>
            <p:nvPr/>
          </p:nvGrpSpPr>
          <p:grpSpPr>
            <a:xfrm>
              <a:off x="5576750" y="2612338"/>
              <a:ext cx="2560800" cy="782100"/>
              <a:chOff x="4518400" y="2893075"/>
              <a:chExt cx="2560800" cy="782100"/>
            </a:xfrm>
          </p:grpSpPr>
          <p:pic>
            <p:nvPicPr>
              <p:cNvPr id="138" name="Google Shape;138;p18"/>
              <p:cNvPicPr preferRelativeResize="0"/>
              <p:nvPr/>
            </p:nvPicPr>
            <p:blipFill rotWithShape="1">
              <a:blip r:embed="rId4">
                <a:alphaModFix/>
              </a:blip>
              <a:srcRect r="44084" b="7019"/>
              <a:stretch/>
            </p:blipFill>
            <p:spPr>
              <a:xfrm>
                <a:off x="4571998" y="2893075"/>
                <a:ext cx="2453590" cy="63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9" name="Google Shape;139;p18"/>
              <p:cNvSpPr txBox="1"/>
              <p:nvPr/>
            </p:nvSpPr>
            <p:spPr>
              <a:xfrm>
                <a:off x="4518400" y="3525775"/>
                <a:ext cx="2560800" cy="14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latin typeface="Lato"/>
                    <a:ea typeface="Lato"/>
                    <a:cs typeface="Lato"/>
                    <a:sym typeface="Lato"/>
                  </a:rPr>
                  <a:t>Buttons in the notebook toolbar</a:t>
                </a:r>
                <a:endParaRPr sz="800" b="1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0" name="Google Shape;140;p18"/>
              <p:cNvSpPr/>
              <p:nvPr/>
            </p:nvSpPr>
            <p:spPr>
              <a:xfrm>
                <a:off x="4593526" y="3332525"/>
                <a:ext cx="857400" cy="1707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1" name="Google Shape;14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238" y="3764850"/>
            <a:ext cx="5739115" cy="10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/>
        </p:nvSpPr>
        <p:spPr>
          <a:xfrm>
            <a:off x="4127300" y="4192786"/>
            <a:ext cx="16863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Move Cell Up (Ctrl+M, K)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5091425" y="4416765"/>
            <a:ext cx="17637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Move Cell Down (Ctrl+M, J)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6161500" y="4192799"/>
            <a:ext cx="15723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Delete Cell (Ctrl+M, D)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5630592" y="3789100"/>
            <a:ext cx="183000" cy="183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5881767" y="3789100"/>
            <a:ext cx="183000" cy="183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6856139" y="3789100"/>
            <a:ext cx="183000" cy="183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" name="Google Shape;148;p18"/>
          <p:cNvCxnSpPr>
            <a:stCxn id="147" idx="2"/>
            <a:endCxn id="144" idx="0"/>
          </p:cNvCxnSpPr>
          <p:nvPr/>
        </p:nvCxnSpPr>
        <p:spPr>
          <a:xfrm>
            <a:off x="6947639" y="3972100"/>
            <a:ext cx="0" cy="22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" name="Google Shape;149;p18"/>
          <p:cNvCxnSpPr>
            <a:stCxn id="146" idx="2"/>
            <a:endCxn id="143" idx="0"/>
          </p:cNvCxnSpPr>
          <p:nvPr/>
        </p:nvCxnSpPr>
        <p:spPr>
          <a:xfrm>
            <a:off x="5973267" y="3972100"/>
            <a:ext cx="0" cy="444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150;p18"/>
          <p:cNvCxnSpPr>
            <a:stCxn id="145" idx="1"/>
            <a:endCxn id="142" idx="0"/>
          </p:cNvCxnSpPr>
          <p:nvPr/>
        </p:nvCxnSpPr>
        <p:spPr>
          <a:xfrm flipH="1">
            <a:off x="4970592" y="3880600"/>
            <a:ext cx="660000" cy="3123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with Cells</a:t>
            </a:r>
            <a:endParaRPr dirty="0"/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58998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can execute a selected code cell in the following ways: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Click the </a:t>
            </a:r>
            <a:r>
              <a:rPr lang="en" b="1"/>
              <a:t>Play button </a:t>
            </a:r>
            <a:r>
              <a:rPr lang="en"/>
              <a:t>in the left of the cell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Type </a:t>
            </a:r>
            <a:r>
              <a:rPr lang="en" b="1"/>
              <a:t>Ctrl+Enter </a:t>
            </a:r>
            <a:r>
              <a:rPr lang="en"/>
              <a:t>to run the cell in place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Type </a:t>
            </a:r>
            <a:r>
              <a:rPr lang="en" b="1"/>
              <a:t>Shift+Enter</a:t>
            </a:r>
            <a:r>
              <a:rPr lang="en"/>
              <a:t> to run the cell and move focus to the next cell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Type </a:t>
            </a:r>
            <a:r>
              <a:rPr lang="en" b="1"/>
              <a:t>Alt+Enter</a:t>
            </a:r>
            <a:r>
              <a:rPr lang="en"/>
              <a:t> to run the cell and insert a new code cell immediately below it</a:t>
            </a: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 rotWithShape="1">
          <a:blip r:embed="rId3">
            <a:alphaModFix/>
          </a:blip>
          <a:srcRect r="59530"/>
          <a:stretch/>
        </p:blipFill>
        <p:spPr>
          <a:xfrm>
            <a:off x="6666413" y="2665450"/>
            <a:ext cx="2200201" cy="918050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rgbClr val="999999">
                <a:alpha val="64999"/>
              </a:srgbClr>
            </a:outerShdw>
          </a:effectLst>
        </p:spPr>
      </p:pic>
      <p:sp>
        <p:nvSpPr>
          <p:cNvPr id="158" name="Google Shape;158;p19"/>
          <p:cNvSpPr txBox="1"/>
          <p:nvPr/>
        </p:nvSpPr>
        <p:spPr>
          <a:xfrm>
            <a:off x="7168163" y="3652374"/>
            <a:ext cx="11967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Lato"/>
                <a:ea typeface="Lato"/>
                <a:cs typeface="Lato"/>
                <a:sym typeface="Lato"/>
              </a:rPr>
              <a:t>Play button</a:t>
            </a:r>
            <a:endParaRPr sz="8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4">
            <a:alphaModFix/>
          </a:blip>
          <a:srcRect r="59530"/>
          <a:stretch/>
        </p:blipFill>
        <p:spPr>
          <a:xfrm>
            <a:off x="6666413" y="3834025"/>
            <a:ext cx="2200201" cy="918050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rgbClr val="999999">
                <a:alpha val="64999"/>
              </a:srgbClr>
            </a:outerShdw>
          </a:effectLst>
        </p:spPr>
      </p:pic>
      <p:sp>
        <p:nvSpPr>
          <p:cNvPr id="160" name="Google Shape;160;p19"/>
          <p:cNvSpPr txBox="1"/>
          <p:nvPr/>
        </p:nvSpPr>
        <p:spPr>
          <a:xfrm>
            <a:off x="7108762" y="4820949"/>
            <a:ext cx="11967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Lato"/>
                <a:ea typeface="Lato"/>
                <a:cs typeface="Lato"/>
                <a:sym typeface="Lato"/>
              </a:rPr>
              <a:t>Ctrl + Enter</a:t>
            </a:r>
            <a:endParaRPr sz="8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5">
            <a:alphaModFix/>
          </a:blip>
          <a:srcRect r="60836"/>
          <a:stretch/>
        </p:blipFill>
        <p:spPr>
          <a:xfrm>
            <a:off x="1262162" y="3458862"/>
            <a:ext cx="2200201" cy="1285875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rgbClr val="999999">
                <a:alpha val="64999"/>
              </a:srgbClr>
            </a:outerShdw>
          </a:effectLst>
        </p:spPr>
      </p:pic>
      <p:sp>
        <p:nvSpPr>
          <p:cNvPr id="162" name="Google Shape;162;p19"/>
          <p:cNvSpPr txBox="1"/>
          <p:nvPr/>
        </p:nvSpPr>
        <p:spPr>
          <a:xfrm>
            <a:off x="1763912" y="4820949"/>
            <a:ext cx="11967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Lato"/>
                <a:ea typeface="Lato"/>
                <a:cs typeface="Lato"/>
                <a:sym typeface="Lato"/>
              </a:rPr>
              <a:t>Shift + Enter</a:t>
            </a:r>
            <a:endParaRPr sz="8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 rotWithShape="1">
          <a:blip r:embed="rId6">
            <a:alphaModFix/>
          </a:blip>
          <a:srcRect r="62271"/>
          <a:stretch/>
        </p:blipFill>
        <p:spPr>
          <a:xfrm>
            <a:off x="3964287" y="3409950"/>
            <a:ext cx="2200201" cy="1334800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rgbClr val="999999">
                <a:alpha val="64999"/>
              </a:srgbClr>
            </a:outerShdw>
          </a:effectLst>
        </p:spPr>
      </p:pic>
      <p:sp>
        <p:nvSpPr>
          <p:cNvPr id="164" name="Google Shape;164;p19"/>
          <p:cNvSpPr txBox="1"/>
          <p:nvPr/>
        </p:nvSpPr>
        <p:spPr>
          <a:xfrm>
            <a:off x="4513612" y="4820949"/>
            <a:ext cx="11967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Lato"/>
                <a:ea typeface="Lato"/>
                <a:cs typeface="Lato"/>
                <a:sym typeface="Lato"/>
              </a:rPr>
              <a:t>Alt + Enter</a:t>
            </a:r>
            <a:endParaRPr sz="8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ACC70-1361-4269-8BFE-EB2F9156D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Working with Cells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401542-4556-4906-8E1A-3FDE92118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You can check list of keyboard shortcuts by typing </a:t>
            </a:r>
            <a:r>
              <a:rPr lang="en-US" altLang="ko-KR" b="1" dirty="0"/>
              <a:t>ctrl + m + h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2DB6CF-63A6-4E97-A658-4797C7DE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53" y="2410050"/>
            <a:ext cx="5334693" cy="256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48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Cells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727650" y="21105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can run any command on the system shell by prefixing it with </a:t>
            </a:r>
            <a:r>
              <a:rPr lang="en"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80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can install third-party libraries using package managers as needed</a:t>
            </a:r>
            <a:endParaRPr/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925" y="2445875"/>
            <a:ext cx="6362152" cy="7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4">
            <a:alphaModFix/>
          </a:blip>
          <a:srcRect b="31623"/>
          <a:stretch/>
        </p:blipFill>
        <p:spPr>
          <a:xfrm>
            <a:off x="1390925" y="3571274"/>
            <a:ext cx="6362152" cy="13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603</Words>
  <Application>Microsoft Office PowerPoint</Application>
  <PresentationFormat>화면 슬라이드 쇼(16:9)</PresentationFormat>
  <Paragraphs>64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Arial</vt:lpstr>
      <vt:lpstr>Raleway</vt:lpstr>
      <vt:lpstr>Lato</vt:lpstr>
      <vt:lpstr>Roboto Mono</vt:lpstr>
      <vt:lpstr>맑은 고딕</vt:lpstr>
      <vt:lpstr>Streamline</vt:lpstr>
      <vt:lpstr>Introduction to Google Colab</vt:lpstr>
      <vt:lpstr>Deep learning requires a lot of hardware</vt:lpstr>
      <vt:lpstr>Google Colab to the rescue!</vt:lpstr>
      <vt:lpstr>Getting Started</vt:lpstr>
      <vt:lpstr>Notebook</vt:lpstr>
      <vt:lpstr>Working with Cells</vt:lpstr>
      <vt:lpstr>Working with Cells</vt:lpstr>
      <vt:lpstr>Working with Cells</vt:lpstr>
      <vt:lpstr>Working with Cells</vt:lpstr>
      <vt:lpstr>Working with Cells</vt:lpstr>
      <vt:lpstr>Working with Cells</vt:lpstr>
      <vt:lpstr>Fetching Notebooks from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Google Colab</dc:title>
  <cp:lastModifiedBy>이종화</cp:lastModifiedBy>
  <cp:revision>9</cp:revision>
  <dcterms:modified xsi:type="dcterms:W3CDTF">2021-09-05T02:45:31Z</dcterms:modified>
</cp:coreProperties>
</file>